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68" r:id="rId2"/>
    <p:sldId id="256" r:id="rId3"/>
    <p:sldId id="257" r:id="rId4"/>
    <p:sldId id="258" r:id="rId5"/>
    <p:sldId id="259" r:id="rId6"/>
    <p:sldId id="269" r:id="rId7"/>
    <p:sldId id="270" r:id="rId8"/>
    <p:sldId id="260" r:id="rId9"/>
    <p:sldId id="263" r:id="rId10"/>
    <p:sldId id="265" r:id="rId11"/>
    <p:sldId id="264" r:id="rId12"/>
    <p:sldId id="261" r:id="rId13"/>
    <p:sldId id="266" r:id="rId14"/>
    <p:sldId id="262" r:id="rId15"/>
    <p:sldId id="26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4ECB044-425B-48DE-A201-8FCFB9432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de-DE">
                <a:solidFill>
                  <a:srgbClr val="FFFFFF"/>
                </a:solidFill>
              </a:rPr>
              <a:t>Gemeinsam ans Ziel – Willkommen an der GAZ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5857992-744C-495D-B998-346C8D195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05" y="1168399"/>
            <a:ext cx="3042666" cy="461010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E91BB6-8106-425C-BBD4-990A6F239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r>
              <a:rPr lang="de-DE" dirty="0" err="1">
                <a:solidFill>
                  <a:srgbClr val="FFFFFF"/>
                </a:solidFill>
              </a:rPr>
              <a:t>DigitalTag</a:t>
            </a:r>
            <a:r>
              <a:rPr lang="de-DE" dirty="0">
                <a:solidFill>
                  <a:srgbClr val="FFFFFF"/>
                </a:solidFill>
              </a:rPr>
              <a:t> der offenen Schule</a:t>
            </a: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an der GAZ</a:t>
            </a:r>
            <a:br>
              <a:rPr lang="de-DE" dirty="0">
                <a:solidFill>
                  <a:srgbClr val="FFFFFF"/>
                </a:solidFill>
              </a:rPr>
            </a:br>
            <a:br>
              <a:rPr lang="de-DE" dirty="0">
                <a:solidFill>
                  <a:srgbClr val="FFFFFF"/>
                </a:solidFill>
              </a:rPr>
            </a:br>
            <a:r>
              <a:rPr lang="de-DE" dirty="0">
                <a:solidFill>
                  <a:srgbClr val="FFFFFF"/>
                </a:solidFill>
              </a:rPr>
              <a:t>20.02.2021</a:t>
            </a:r>
          </a:p>
        </p:txBody>
      </p:sp>
    </p:spTree>
    <p:extLst>
      <p:ext uri="{BB962C8B-B14F-4D97-AF65-F5344CB8AC3E}">
        <p14:creationId xmlns:p14="http://schemas.microsoft.com/office/powerpoint/2010/main" val="26206494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Isosceles Triangle 33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C8E8AF27-5993-4416-9EE3-092DEAEB6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856" y="1261331"/>
            <a:ext cx="3179146" cy="27864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/>
              <a:t>GAZ in Europa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0556CB2-B44A-4EBA-A9B5-53268BFDD1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479"/>
          <a:stretch/>
        </p:blipFill>
        <p:spPr>
          <a:xfrm>
            <a:off x="888603" y="1261330"/>
            <a:ext cx="4973212" cy="433534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7BCEBB7-2A1D-4ECD-8842-610AB33B4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8459" y="65368"/>
            <a:ext cx="74377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175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5C50BD0F-78A9-435D-B57E-123136F0D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de-DE" sz="2800" dirty="0"/>
              <a:t>Auslandspraktikum </a:t>
            </a:r>
            <a:br>
              <a:rPr lang="de-DE" sz="2800" dirty="0"/>
            </a:br>
            <a:r>
              <a:rPr lang="de-DE" sz="2800" dirty="0"/>
              <a:t>Finanzierung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44D664-9773-4E92-AC8E-F553A092C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de-DE" dirty="0"/>
          </a:p>
          <a:p>
            <a:r>
              <a:rPr lang="de-DE" dirty="0"/>
              <a:t>Förderverein der Schule beteiligt sich an allen Auslandspraktika</a:t>
            </a:r>
          </a:p>
          <a:p>
            <a:r>
              <a:rPr lang="de-DE" dirty="0"/>
              <a:t>Weitere Zuschüsse werden versucht zu generieren, öffentliche Gelder sind dafür keine zu bekommen</a:t>
            </a:r>
          </a:p>
          <a:p>
            <a:r>
              <a:rPr lang="de-DE" dirty="0"/>
              <a:t>Private Finanzierung für Reisekosten (Flug, Bahn)</a:t>
            </a:r>
          </a:p>
          <a:p>
            <a:r>
              <a:rPr lang="de-DE" dirty="0"/>
              <a:t>Unterkunft ohne Kosten</a:t>
            </a:r>
          </a:p>
          <a:p>
            <a:r>
              <a:rPr lang="de-DE" dirty="0"/>
              <a:t>Finnland: Komplettfinanzierung über ERASMUS+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883F4DF-067C-4A1D-ADE3-172A6FCC90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294" y="106263"/>
            <a:ext cx="74377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8268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84D3A1-7D47-4DBD-963F-AB1426728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sz="2200" b="1" dirty="0"/>
              <a:t>GAZ = ERASMUS+ Schule</a:t>
            </a:r>
          </a:p>
          <a:p>
            <a:pPr marL="0" indent="0">
              <a:buNone/>
            </a:pPr>
            <a:r>
              <a:rPr lang="de-DE" dirty="0"/>
              <a:t>Leitaktion I = Lehrer*</a:t>
            </a:r>
            <a:r>
              <a:rPr lang="de-DE" dirty="0" err="1"/>
              <a:t>innenfortbildungen</a:t>
            </a:r>
            <a:r>
              <a:rPr lang="de-DE" dirty="0"/>
              <a:t> im europäischen Ausland</a:t>
            </a:r>
          </a:p>
          <a:p>
            <a:pPr marL="0" indent="0">
              <a:buNone/>
            </a:pPr>
            <a:r>
              <a:rPr lang="de-DE" dirty="0"/>
              <a:t>Leitaktion II = Schüler*</a:t>
            </a:r>
            <a:r>
              <a:rPr lang="de-DE" dirty="0" err="1"/>
              <a:t>innenmobilitäten</a:t>
            </a:r>
            <a:r>
              <a:rPr lang="de-DE" dirty="0"/>
              <a:t> im europäischen Ausland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Projektanträge – Pädagogischer Austauschdienst / Bonn – KMK </a:t>
            </a:r>
          </a:p>
          <a:p>
            <a:pPr marL="0" indent="0">
              <a:buNone/>
            </a:pPr>
            <a:r>
              <a:rPr lang="de-DE" dirty="0"/>
              <a:t>Fördergelder – Europäische Union / Brüssel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Seit 2018 jährlich bewilligte ERASMUS+ Projekte an der GAZ</a:t>
            </a:r>
          </a:p>
          <a:p>
            <a:pPr marL="0" indent="0">
              <a:buNone/>
            </a:pPr>
            <a:r>
              <a:rPr lang="de-DE" dirty="0"/>
              <a:t>Finnland – Kuusamo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1300" dirty="0"/>
              <a:t>https://www.gaz-reichelsheim.de/index.php/angebote/erasmus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8B2212C-DE4C-4BE7-BE20-11ACC019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821" y="70057"/>
            <a:ext cx="743776" cy="10790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502103E-E2B5-4E49-8C62-8B901B3C41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064" y="365450"/>
            <a:ext cx="4206605" cy="85961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A2DCD79-1225-4513-B6A6-5D597B060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309" y="2334812"/>
            <a:ext cx="2669309" cy="1494813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C246244-9502-4E6C-B567-3F2E17BF4E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7309" y="3829625"/>
            <a:ext cx="2657448" cy="1494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632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1435B-F21C-48C2-8F8C-ACFF4EE7F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Einblick in Projekte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48B2945-938C-4519-A730-8D4B0F033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9501139" cy="388077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de-DE" b="1" dirty="0"/>
              <a:t>Lehrer*</a:t>
            </a:r>
            <a:r>
              <a:rPr lang="de-DE" b="1" dirty="0" err="1"/>
              <a:t>innenfortbildung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i="1" dirty="0"/>
              <a:t>Abgeschlossen:</a:t>
            </a:r>
          </a:p>
          <a:p>
            <a:r>
              <a:rPr lang="de-DE" dirty="0"/>
              <a:t>Fortbildung Finnland/Kuusamo: Qualitätsstandards für Schüler*</a:t>
            </a:r>
            <a:r>
              <a:rPr lang="de-DE" dirty="0" err="1"/>
              <a:t>innenaustauschprojekte</a:t>
            </a:r>
            <a:endParaRPr lang="de-DE" dirty="0"/>
          </a:p>
          <a:p>
            <a:r>
              <a:rPr lang="de-DE" dirty="0"/>
              <a:t>Gemeinsam mit finnischem Kollegium</a:t>
            </a:r>
          </a:p>
          <a:p>
            <a:r>
              <a:rPr lang="de-DE" dirty="0"/>
              <a:t>Fortbildungsinstitution Helsinki</a:t>
            </a:r>
          </a:p>
          <a:p>
            <a:pPr marL="0" indent="0">
              <a:buNone/>
            </a:pPr>
            <a:r>
              <a:rPr lang="de-DE" i="1" dirty="0"/>
              <a:t>Verschoben aber genehmigt:</a:t>
            </a:r>
          </a:p>
          <a:p>
            <a:r>
              <a:rPr lang="de-DE" dirty="0"/>
              <a:t>Fortbildung Projektmanagement international: Kreta, Madeira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b="1" dirty="0"/>
              <a:t>Schüler*</a:t>
            </a:r>
            <a:r>
              <a:rPr lang="de-DE" b="1" dirty="0" err="1"/>
              <a:t>innenaustauschprojekte</a:t>
            </a:r>
            <a:r>
              <a:rPr lang="de-DE" b="1" dirty="0"/>
              <a:t>:</a:t>
            </a:r>
          </a:p>
          <a:p>
            <a:pPr marL="0" indent="0">
              <a:buNone/>
            </a:pPr>
            <a:r>
              <a:rPr lang="de-DE" i="1" dirty="0"/>
              <a:t>Verschoben aber genehmigt:</a:t>
            </a:r>
          </a:p>
          <a:p>
            <a:r>
              <a:rPr lang="de-DE" dirty="0"/>
              <a:t>1. Sprachen lernen im digitalen Tandem</a:t>
            </a:r>
          </a:p>
          <a:p>
            <a:r>
              <a:rPr lang="de-DE" dirty="0"/>
              <a:t>2. Veränderung der Arbeitswelt im internationalen Vergleich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128A9BF-B6FF-4B7D-B6EF-CB4CD3F52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640" y="67009"/>
            <a:ext cx="743776" cy="108518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C3990E6-5E93-46AA-B07D-20658DC6D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927" y="616745"/>
            <a:ext cx="2467264" cy="185044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2C66FA2-0269-4826-8B53-2BC82CB28D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0891" y="2697382"/>
            <a:ext cx="2814637" cy="176355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6F5559D-8220-492D-A3ED-BB4F87E311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3927" y="4771158"/>
            <a:ext cx="2517067" cy="1648679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3DEE25E-5922-4555-82C5-3CBACB1EFFB2}"/>
              </a:ext>
            </a:extLst>
          </p:cNvPr>
          <p:cNvSpPr txBox="1"/>
          <p:nvPr/>
        </p:nvSpPr>
        <p:spPr>
          <a:xfrm>
            <a:off x="677333" y="6142838"/>
            <a:ext cx="610061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https://www.gaz-reichelsheim.de/index.php/angebote/erasmus</a:t>
            </a:r>
          </a:p>
        </p:txBody>
      </p:sp>
    </p:spTree>
    <p:extLst>
      <p:ext uri="{BB962C8B-B14F-4D97-AF65-F5344CB8AC3E}">
        <p14:creationId xmlns:p14="http://schemas.microsoft.com/office/powerpoint/2010/main" val="3017300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664BA157-1EEC-4472-9BCD-C8B40407F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de-DE" dirty="0"/>
              <a:t>Europatag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BC0562B-7AF4-45C4-A843-AD84F63DCB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de-DE" dirty="0"/>
              <a:t>Im Mai ist Europa zu Gast an der GAZ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  <a:p>
            <a:r>
              <a:rPr lang="de-DE" dirty="0"/>
              <a:t>Projekttag / Projektwoche</a:t>
            </a:r>
          </a:p>
          <a:p>
            <a:r>
              <a:rPr lang="de-DE" dirty="0"/>
              <a:t>Gäste aus den Partnerschulen an der GAZ</a:t>
            </a:r>
          </a:p>
          <a:p>
            <a:r>
              <a:rPr lang="de-DE" dirty="0"/>
              <a:t>Flashmob zu Europa</a:t>
            </a:r>
          </a:p>
          <a:p>
            <a:r>
              <a:rPr lang="de-DE" dirty="0"/>
              <a:t>Maskenprojekt 2020 – Europa trotz Abstand</a:t>
            </a:r>
          </a:p>
          <a:p>
            <a:r>
              <a:rPr lang="de-DE" dirty="0"/>
              <a:t>Hymne, Musik, Tanz, Abendprogramm, Diskussionsrunden</a:t>
            </a:r>
          </a:p>
          <a:p>
            <a:r>
              <a:rPr lang="de-DE" dirty="0"/>
              <a:t>Politik, Kultur, Gesellschaft</a:t>
            </a:r>
          </a:p>
          <a:p>
            <a:r>
              <a:rPr lang="de-DE" dirty="0"/>
              <a:t>Fächerübergreifend</a:t>
            </a:r>
          </a:p>
          <a:p>
            <a:endParaRPr lang="de-DE" dirty="0"/>
          </a:p>
          <a:p>
            <a:r>
              <a:rPr lang="de-DE" b="1" dirty="0"/>
              <a:t>GA(n)Z nach dem Motto: </a:t>
            </a:r>
          </a:p>
          <a:p>
            <a:pPr marL="0" indent="0">
              <a:buNone/>
            </a:pPr>
            <a:r>
              <a:rPr lang="de-DE" b="1" dirty="0"/>
              <a:t>	Einheit in Vielfalt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AE34BAA-AAB1-46B3-8193-82451116B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2876" y="69318"/>
            <a:ext cx="74377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08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Isosceles Triangle 5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Picture 4" descr="Fragezeichen vor pastellgrünem Hintergrund">
            <a:extLst>
              <a:ext uri="{FF2B5EF4-FFF2-40B4-BE49-F238E27FC236}">
                <a16:creationId xmlns:a16="http://schemas.microsoft.com/office/drawing/2014/main" id="{A7A9F4E4-F12C-4935-848D-BD3F9CFC53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39" b="9091"/>
          <a:stretch/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B6EB617-7B81-4CFC-ADA6-23ECD6B8A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678666"/>
            <a:ext cx="4088190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000"/>
              <a:t>Fragen – Anregungen – Kontakte?</a:t>
            </a:r>
            <a:br>
              <a:rPr lang="en-US" sz="3000"/>
            </a:br>
            <a:br>
              <a:rPr lang="en-US" sz="3000"/>
            </a:br>
            <a:r>
              <a:rPr lang="en-US" sz="3000"/>
              <a:t>Dankeschön für Ihr Interesse!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57C1A16-B8AB-4D99-A195-A38F556A6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F8A9B20B-D1DD-4573-B5EC-5580295192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23">
            <a:extLst>
              <a:ext uri="{FF2B5EF4-FFF2-40B4-BE49-F238E27FC236}">
                <a16:creationId xmlns:a16="http://schemas.microsoft.com/office/drawing/2014/main" id="{66D61E08-70C3-48D8-BEA0-787111DC3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0" name="Rectangle 25">
            <a:extLst>
              <a:ext uri="{FF2B5EF4-FFF2-40B4-BE49-F238E27FC236}">
                <a16:creationId xmlns:a16="http://schemas.microsoft.com/office/drawing/2014/main" id="{FC55298F-0AE5-478E-AD2B-03C2614C5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2" name="Isosceles Triangle 24">
            <a:extLst>
              <a:ext uri="{FF2B5EF4-FFF2-40B4-BE49-F238E27FC236}">
                <a16:creationId xmlns:a16="http://schemas.microsoft.com/office/drawing/2014/main" id="{C180E4EA-0B63-4779-A895-7E90E71088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4" name="Rectangle 27">
            <a:extLst>
              <a:ext uri="{FF2B5EF4-FFF2-40B4-BE49-F238E27FC236}">
                <a16:creationId xmlns:a16="http://schemas.microsoft.com/office/drawing/2014/main" id="{CEE01D9D-3DE8-4EED-B0D3-8F3C79CC7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6" name="Rectangle 28">
            <a:extLst>
              <a:ext uri="{FF2B5EF4-FFF2-40B4-BE49-F238E27FC236}">
                <a16:creationId xmlns:a16="http://schemas.microsoft.com/office/drawing/2014/main" id="{89AF5CE9-607F-43F4-8983-DCD6DA40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8" name="Rectangle 29">
            <a:extLst>
              <a:ext uri="{FF2B5EF4-FFF2-40B4-BE49-F238E27FC236}">
                <a16:creationId xmlns:a16="http://schemas.microsoft.com/office/drawing/2014/main" id="{6EEA2DBD-9E1E-4521-8C01-F32AD18A89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0" name="Isosceles Triangle 29">
            <a:extLst>
              <a:ext uri="{FF2B5EF4-FFF2-40B4-BE49-F238E27FC236}">
                <a16:creationId xmlns:a16="http://schemas.microsoft.com/office/drawing/2014/main" id="{15BBD2C1-BA9B-46A9-A27A-33498B169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B1D45EC-4A6C-4B27-8A90-459053D3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766" y="121387"/>
            <a:ext cx="743776" cy="108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0990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92EBD4-DC4C-4024-9FB2-7CFDE3DFED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GAZ und EUROPA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B03E245-C816-442C-8232-4FA72D0658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Informationen und Fragen </a:t>
            </a:r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5BD80C92-CFD3-4A4F-8225-FC782CD87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76" y="4719166"/>
            <a:ext cx="4206241" cy="85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0217E2F-1892-4648-A002-93EA8998AC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56554" y="68540"/>
            <a:ext cx="74377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29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4" name="Rectangle 123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6" name="Rectangle 125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2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4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6" name="Isosceles Triangle 135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8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0" name="Isosceles Triangle 139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A1647B-87B6-4F6A-B83C-9EFA27671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de-DE" sz="3100" dirty="0">
                <a:solidFill>
                  <a:srgbClr val="FFFFFF"/>
                </a:solidFill>
              </a:rPr>
              <a:t>GAZ und Europa</a:t>
            </a:r>
            <a:br>
              <a:rPr lang="de-DE" sz="3100" dirty="0">
                <a:solidFill>
                  <a:srgbClr val="FFFFFF"/>
                </a:solidFill>
              </a:rPr>
            </a:br>
            <a:br>
              <a:rPr lang="de-DE" sz="3100" dirty="0">
                <a:solidFill>
                  <a:srgbClr val="FFFFFF"/>
                </a:solidFill>
              </a:rPr>
            </a:br>
            <a:r>
              <a:rPr lang="de-DE" sz="3100" dirty="0">
                <a:solidFill>
                  <a:srgbClr val="FFFFFF"/>
                </a:solidFill>
              </a:rPr>
              <a:t>GA(n)Z nach dem Motto: Einheit in Vielfalt</a:t>
            </a:r>
            <a:br>
              <a:rPr lang="de-DE" sz="3100" dirty="0">
                <a:solidFill>
                  <a:srgbClr val="FFFFFF"/>
                </a:solidFill>
              </a:rPr>
            </a:br>
            <a:endParaRPr lang="de-DE" sz="3100" dirty="0">
              <a:solidFill>
                <a:srgbClr val="FFFFFF"/>
              </a:solidFill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6B9CD43-E798-406F-B841-944360EF8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305" y="1168399"/>
            <a:ext cx="3042666" cy="4610101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E7F263-4301-4B59-A462-6344FFA79B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r>
              <a:rPr lang="de-DE" dirty="0">
                <a:solidFill>
                  <a:srgbClr val="FFFFFF"/>
                </a:solidFill>
              </a:rPr>
              <a:t>Austauschfahrten</a:t>
            </a:r>
          </a:p>
          <a:p>
            <a:r>
              <a:rPr lang="de-DE" dirty="0">
                <a:solidFill>
                  <a:srgbClr val="FFFFFF"/>
                </a:solidFill>
              </a:rPr>
              <a:t>Schulpartnerschaft</a:t>
            </a:r>
          </a:p>
          <a:p>
            <a:r>
              <a:rPr lang="de-DE" dirty="0">
                <a:solidFill>
                  <a:srgbClr val="FFFFFF"/>
                </a:solidFill>
              </a:rPr>
              <a:t>Auslandspraktikum</a:t>
            </a:r>
          </a:p>
          <a:p>
            <a:r>
              <a:rPr lang="de-DE" dirty="0">
                <a:solidFill>
                  <a:srgbClr val="FFFFFF"/>
                </a:solidFill>
              </a:rPr>
              <a:t>ERASMUS+</a:t>
            </a:r>
          </a:p>
          <a:p>
            <a:r>
              <a:rPr lang="de-DE" dirty="0">
                <a:solidFill>
                  <a:srgbClr val="FFFFFF"/>
                </a:solidFill>
              </a:rPr>
              <a:t>Europatag</a:t>
            </a:r>
          </a:p>
          <a:p>
            <a:endParaRPr lang="de-DE" dirty="0">
              <a:solidFill>
                <a:srgbClr val="FFFFFF"/>
              </a:solidFill>
            </a:endParaRPr>
          </a:p>
          <a:p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603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AC973-7A49-4B46-86A9-A9BCA3358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Austauschprogramm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D8FAF5D-1E5E-4799-83EC-E4DC41CD8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1136" y="70057"/>
            <a:ext cx="743776" cy="1079086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784CB5F2-698B-4FA3-95DB-BC66BC81DBE1}"/>
              </a:ext>
            </a:extLst>
          </p:cNvPr>
          <p:cNvSpPr/>
          <p:nvPr/>
        </p:nvSpPr>
        <p:spPr>
          <a:xfrm>
            <a:off x="2059391" y="1446932"/>
            <a:ext cx="1795245" cy="10068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Italien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0B7942E-757D-4525-A665-DFA6C1DB0554}"/>
              </a:ext>
            </a:extLst>
          </p:cNvPr>
          <p:cNvSpPr/>
          <p:nvPr/>
        </p:nvSpPr>
        <p:spPr>
          <a:xfrm>
            <a:off x="6120924" y="2860095"/>
            <a:ext cx="1945017" cy="10851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Frankreich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EAF13C5-31B5-4C3E-B27D-7F50046443FA}"/>
              </a:ext>
            </a:extLst>
          </p:cNvPr>
          <p:cNvSpPr/>
          <p:nvPr/>
        </p:nvSpPr>
        <p:spPr>
          <a:xfrm>
            <a:off x="1657059" y="4305517"/>
            <a:ext cx="2197577" cy="10208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Finnland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F366A83-8F18-4F0C-94B2-045DC67B1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449" y="2396444"/>
            <a:ext cx="3100767" cy="206511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05F654B-17FD-4732-8A35-111911336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440" y="2343817"/>
            <a:ext cx="743776" cy="10851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5DB4D70-6F71-4C49-8D42-23714DD2D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5941" y="2469943"/>
            <a:ext cx="2425315" cy="181898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F5A3C5-2F05-44A3-BF9E-FA882FD65B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733" y="2159972"/>
            <a:ext cx="2006430" cy="112360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5FBAFD7-98A1-4839-A58F-E540C0E38E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733" y="3335530"/>
            <a:ext cx="1997512" cy="1123601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5E483194-D891-4D33-BEF1-E998DC7C2744}"/>
              </a:ext>
            </a:extLst>
          </p:cNvPr>
          <p:cNvSpPr txBox="1"/>
          <p:nvPr/>
        </p:nvSpPr>
        <p:spPr>
          <a:xfrm>
            <a:off x="3070912" y="6170189"/>
            <a:ext cx="80450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https://www.gaz-reichelsheim.de/index.php/angebote/schueleraustausch</a:t>
            </a:r>
          </a:p>
        </p:txBody>
      </p:sp>
    </p:spTree>
    <p:extLst>
      <p:ext uri="{BB962C8B-B14F-4D97-AF65-F5344CB8AC3E}">
        <p14:creationId xmlns:p14="http://schemas.microsoft.com/office/powerpoint/2010/main" val="18551134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B6A34-C081-4EED-BB5B-FD68454B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Schulpartnerschaft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0F0082C-6D18-4EF5-B34E-13A4135C0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Finnland </a:t>
            </a:r>
          </a:p>
          <a:p>
            <a:r>
              <a:rPr lang="de-DE" dirty="0" err="1"/>
              <a:t>Kuusamon</a:t>
            </a:r>
            <a:r>
              <a:rPr lang="de-DE" dirty="0"/>
              <a:t> </a:t>
            </a:r>
            <a:r>
              <a:rPr lang="de-DE" dirty="0" err="1"/>
              <a:t>lukio</a:t>
            </a:r>
            <a:endParaRPr lang="de-DE" dirty="0"/>
          </a:p>
          <a:p>
            <a:r>
              <a:rPr lang="de-DE" dirty="0"/>
              <a:t>Oberstufenschule in Kuusamo, ca. 50km westl. der finnisch/russischen Grenze, am Polarkreis gelegen, das Tor zu Lappland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Besonderheit: </a:t>
            </a:r>
          </a:p>
          <a:p>
            <a:pPr lvl="2"/>
            <a:r>
              <a:rPr lang="de-DE" dirty="0"/>
              <a:t>Eingebettet in ERASMUS+ Programm</a:t>
            </a:r>
          </a:p>
          <a:p>
            <a:pPr lvl="2"/>
            <a:r>
              <a:rPr lang="de-DE" dirty="0"/>
              <a:t>Schüler*innenaustausch</a:t>
            </a:r>
          </a:p>
          <a:p>
            <a:pPr lvl="2"/>
            <a:r>
              <a:rPr lang="de-DE" dirty="0"/>
              <a:t>Teil der Auslandspraktika der GOS</a:t>
            </a:r>
          </a:p>
          <a:p>
            <a:pPr lvl="2"/>
            <a:r>
              <a:rPr lang="de-DE" dirty="0"/>
              <a:t>Partner der Deutsch-Finnischen-Gesellschaft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3A447A4-CD0F-4C32-9F27-BF94EDC984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1599" y="70057"/>
            <a:ext cx="743776" cy="107908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040242E-F4D9-4B71-A34C-848C5A0A8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133" y="1473232"/>
            <a:ext cx="1644826" cy="114452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F296674-BBA9-42CA-A3A6-A760D2A1C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8168" y="3785526"/>
            <a:ext cx="47625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6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2E72E5-AAAE-45AE-9214-C7795D200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Schulpartnerschaft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BF43066-0904-4CD0-A6B3-C78F976E0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613013"/>
          </a:xfrm>
        </p:spPr>
        <p:txBody>
          <a:bodyPr>
            <a:normAutofit lnSpcReduction="10000"/>
          </a:bodyPr>
          <a:lstStyle/>
          <a:p>
            <a:r>
              <a:rPr lang="de-DE" dirty="0"/>
              <a:t>Frankreich</a:t>
            </a:r>
          </a:p>
          <a:p>
            <a:r>
              <a:rPr lang="de-DE" dirty="0"/>
              <a:t>Collège Paul </a:t>
            </a:r>
            <a:r>
              <a:rPr lang="de-DE" dirty="0" err="1"/>
              <a:t>Féval</a:t>
            </a:r>
            <a:r>
              <a:rPr lang="de-DE" dirty="0"/>
              <a:t> in </a:t>
            </a:r>
            <a:r>
              <a:rPr lang="de-DE" dirty="0" err="1"/>
              <a:t>Dol</a:t>
            </a:r>
            <a:r>
              <a:rPr lang="de-DE" dirty="0"/>
              <a:t>-de-Bretagne </a:t>
            </a:r>
          </a:p>
          <a:p>
            <a:r>
              <a:rPr lang="de-DE" dirty="0"/>
              <a:t>650 Schüler*innen</a:t>
            </a:r>
          </a:p>
          <a:p>
            <a:r>
              <a:rPr lang="de-DE" dirty="0"/>
              <a:t>6. bis zur 9. Jahrgangsstufe</a:t>
            </a:r>
          </a:p>
          <a:p>
            <a:r>
              <a:rPr lang="de-DE" dirty="0"/>
              <a:t>2025 wird der 50. Geburtstag der Partnerschaft gefeiert</a:t>
            </a:r>
          </a:p>
          <a:p>
            <a:r>
              <a:rPr lang="de-DE" dirty="0"/>
              <a:t>Direkt an der Bucht Mont-Saint-Michel gelegene Kleinstadt mit rund 6000 Einwohnern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Weitere Informationen: „Sprachen“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E63B99F-976B-4BDB-8936-2E67D1621B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8915" y="67009"/>
            <a:ext cx="743776" cy="108518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A767900-FA29-40A5-9DC9-FD1FABDE3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224" y="1339273"/>
            <a:ext cx="1275193" cy="82851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03CCD66-099B-4B7F-9124-BA774BA05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574" y="4313382"/>
            <a:ext cx="4204047" cy="23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31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99A2CF-6F02-4600-82E9-87259DDD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Schulpartnerschaft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A7DBEE-C59E-44FE-83D6-CA463FEB6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4575771"/>
          </a:xfrm>
        </p:spPr>
        <p:txBody>
          <a:bodyPr>
            <a:normAutofit/>
          </a:bodyPr>
          <a:lstStyle/>
          <a:p>
            <a:r>
              <a:rPr lang="de-DE" dirty="0"/>
              <a:t>Italien</a:t>
            </a:r>
          </a:p>
          <a:p>
            <a:r>
              <a:rPr lang="it-IT" dirty="0"/>
              <a:t>Scuola Secondaria I° Grado "Caio Giulio Cesare«</a:t>
            </a:r>
          </a:p>
          <a:p>
            <a:r>
              <a:rPr lang="it-IT" dirty="0"/>
              <a:t>Schüler*innenaustausch für Jahrgänge 7-10</a:t>
            </a:r>
          </a:p>
          <a:p>
            <a:r>
              <a:rPr lang="it-IT" dirty="0"/>
              <a:t>10 Tage Austausch</a:t>
            </a:r>
          </a:p>
          <a:p>
            <a:r>
              <a:rPr lang="it-IT" dirty="0"/>
              <a:t>AG Italienisch</a:t>
            </a:r>
            <a:endParaRPr lang="de-DE" dirty="0"/>
          </a:p>
          <a:p>
            <a:r>
              <a:rPr lang="de-DE" dirty="0"/>
              <a:t>Mestre – zu Venedig gehörende Stadt mit 200.000 Einwohnern</a:t>
            </a:r>
          </a:p>
          <a:p>
            <a:r>
              <a:rPr lang="de-DE" dirty="0"/>
              <a:t>Gründungslegende geht auf </a:t>
            </a:r>
            <a:r>
              <a:rPr lang="de-DE" dirty="0" err="1"/>
              <a:t>Antenor</a:t>
            </a:r>
            <a:r>
              <a:rPr lang="de-DE" dirty="0"/>
              <a:t> zurück -  </a:t>
            </a:r>
          </a:p>
          <a:p>
            <a:pPr marL="0" indent="0">
              <a:buNone/>
            </a:pPr>
            <a:r>
              <a:rPr lang="de-DE" dirty="0"/>
              <a:t>     ein trojanischer Held aus Homers Überlieferung</a:t>
            </a:r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Weitere Informationen: „Sprachen“</a:t>
            </a:r>
          </a:p>
          <a:p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2E1E48-0F90-4010-8D06-24A9B53DC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46" y="1270000"/>
            <a:ext cx="1246909" cy="1039091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DA124DE-2F57-44D2-ABC8-F18DE8182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1069" y="4100975"/>
            <a:ext cx="3505865" cy="23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792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409B01-1BEF-40DE-8636-5AE6934CA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Auslandspraktikum </a:t>
            </a:r>
            <a:br>
              <a:rPr lang="de-DE" dirty="0"/>
            </a:br>
            <a:r>
              <a:rPr lang="de-DE" dirty="0"/>
              <a:t>Praktikum – kein Urlaub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1202060-1222-429A-B103-59C5AEDC1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 fontScale="92500" lnSpcReduction="20000"/>
          </a:bodyPr>
          <a:lstStyle/>
          <a:p>
            <a:r>
              <a:rPr lang="de-DE" dirty="0"/>
              <a:t>Verpflichtendes Praktikum in der E-Phase</a:t>
            </a:r>
          </a:p>
          <a:p>
            <a:r>
              <a:rPr lang="de-DE" dirty="0"/>
              <a:t>Möglichkeit dieses im Ausland zu absolvieren</a:t>
            </a:r>
          </a:p>
          <a:p>
            <a:r>
              <a:rPr lang="de-DE" dirty="0"/>
              <a:t>Privat organisiert </a:t>
            </a:r>
          </a:p>
          <a:p>
            <a:r>
              <a:rPr lang="de-DE" dirty="0"/>
              <a:t>Oder durch die Schule</a:t>
            </a:r>
          </a:p>
          <a:p>
            <a:r>
              <a:rPr lang="de-DE" dirty="0"/>
              <a:t>In der Regel in den beiden Wochen vor den hessischen Osterferien</a:t>
            </a:r>
          </a:p>
          <a:p>
            <a:r>
              <a:rPr lang="de-DE" dirty="0"/>
              <a:t>Vorbereitung und Organisation durch die Schule:</a:t>
            </a:r>
          </a:p>
          <a:p>
            <a:pPr lvl="3"/>
            <a:r>
              <a:rPr lang="de-DE" dirty="0"/>
              <a:t>Sprachlich, kulturell - Sprachkurse</a:t>
            </a:r>
          </a:p>
          <a:p>
            <a:pPr lvl="3"/>
            <a:r>
              <a:rPr lang="de-DE" dirty="0"/>
              <a:t>Hin- und Rückreise – Flug/Bahn/Taxi</a:t>
            </a:r>
          </a:p>
          <a:p>
            <a:pPr lvl="3"/>
            <a:r>
              <a:rPr lang="de-DE" dirty="0"/>
              <a:t>Unterkunft - Gastfamilien</a:t>
            </a:r>
          </a:p>
          <a:p>
            <a:pPr lvl="3"/>
            <a:r>
              <a:rPr lang="de-DE" dirty="0"/>
              <a:t>Praktikumsort/Betrieb</a:t>
            </a:r>
          </a:p>
          <a:p>
            <a:pPr lvl="3"/>
            <a:r>
              <a:rPr lang="de-DE" dirty="0"/>
              <a:t>Betreuung und Versorgung vor Ort – Ansprechpartner</a:t>
            </a:r>
          </a:p>
          <a:p>
            <a:pPr lvl="3"/>
            <a:r>
              <a:rPr lang="de-DE" dirty="0"/>
              <a:t>Digitales E-Portfolio</a:t>
            </a:r>
          </a:p>
          <a:p>
            <a:pPr lvl="3"/>
            <a:r>
              <a:rPr lang="de-DE" dirty="0"/>
              <a:t>Ansprechpartner der Schule immer erreichbar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CE05EA9-CB8D-46AC-A1E6-71FB35965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9822" y="70057"/>
            <a:ext cx="743776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12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212F03-2E6E-4295-9142-CA5784D9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de-DE" dirty="0"/>
              <a:t>Auslandspraktikum </a:t>
            </a:r>
            <a:br>
              <a:rPr lang="de-DE" dirty="0"/>
            </a:br>
            <a:r>
              <a:rPr lang="de-DE" dirty="0"/>
              <a:t>Destinationen</a:t>
            </a:r>
          </a:p>
        </p:txBody>
      </p:sp>
      <p:graphicFrame>
        <p:nvGraphicFramePr>
          <p:cNvPr id="11" name="Tabelle 4">
            <a:extLst>
              <a:ext uri="{FF2B5EF4-FFF2-40B4-BE49-F238E27FC236}">
                <a16:creationId xmlns:a16="http://schemas.microsoft.com/office/drawing/2014/main" id="{5E5863F4-DFD7-4452-867C-CCB88F1D944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74196297"/>
              </p:ext>
            </p:extLst>
          </p:nvPr>
        </p:nvGraphicFramePr>
        <p:xfrm>
          <a:off x="677863" y="2326787"/>
          <a:ext cx="8596312" cy="35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3297">
                  <a:extLst>
                    <a:ext uri="{9D8B030D-6E8A-4147-A177-3AD203B41FA5}">
                      <a16:colId xmlns:a16="http://schemas.microsoft.com/office/drawing/2014/main" val="919994607"/>
                    </a:ext>
                  </a:extLst>
                </a:gridCol>
                <a:gridCol w="2987407">
                  <a:extLst>
                    <a:ext uri="{9D8B030D-6E8A-4147-A177-3AD203B41FA5}">
                      <a16:colId xmlns:a16="http://schemas.microsoft.com/office/drawing/2014/main" val="3980767693"/>
                    </a:ext>
                  </a:extLst>
                </a:gridCol>
                <a:gridCol w="3095608">
                  <a:extLst>
                    <a:ext uri="{9D8B030D-6E8A-4147-A177-3AD203B41FA5}">
                      <a16:colId xmlns:a16="http://schemas.microsoft.com/office/drawing/2014/main" val="1741646703"/>
                    </a:ext>
                  </a:extLst>
                </a:gridCol>
              </a:tblGrid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Land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Stadt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Art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1985840354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Finnland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Kuusamo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Lehramt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2171272616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Italien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Olbia/Sardinien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Lehramt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1114893800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Österreich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Innsbruck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Vertrieb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3349942978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Malta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Pembroke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Umweltorganisation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3789469158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Ungarn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 dirty="0" err="1"/>
                        <a:t>Nagymaniok</a:t>
                      </a:r>
                      <a:r>
                        <a:rPr lang="de-DE" sz="2000" dirty="0"/>
                        <a:t>/Budapest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Produktion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3586089970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Frankreich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 dirty="0" err="1"/>
                        <a:t>Dol</a:t>
                      </a:r>
                      <a:r>
                        <a:rPr lang="de-DE" sz="2000" dirty="0"/>
                        <a:t>-de-Bretagne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1800" dirty="0"/>
                        <a:t>Tourismus/Stadtverwaltung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1852353691"/>
                  </a:ext>
                </a:extLst>
              </a:tr>
              <a:tr h="443630">
                <a:tc>
                  <a:txBody>
                    <a:bodyPr/>
                    <a:lstStyle/>
                    <a:p>
                      <a:r>
                        <a:rPr lang="de-DE" sz="2000"/>
                        <a:t>Polen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/>
                        <a:t>Jablonka</a:t>
                      </a:r>
                    </a:p>
                  </a:txBody>
                  <a:tcPr marL="100825" marR="100825" marT="50412" marB="50412"/>
                </a:tc>
                <a:tc>
                  <a:txBody>
                    <a:bodyPr/>
                    <a:lstStyle/>
                    <a:p>
                      <a:r>
                        <a:rPr lang="de-DE" sz="2000" dirty="0"/>
                        <a:t>Produktion</a:t>
                      </a:r>
                    </a:p>
                  </a:txBody>
                  <a:tcPr marL="100825" marR="100825" marT="50412" marB="50412"/>
                </a:tc>
                <a:extLst>
                  <a:ext uri="{0D108BD9-81ED-4DB2-BD59-A6C34878D82A}">
                    <a16:rowId xmlns:a16="http://schemas.microsoft.com/office/drawing/2014/main" val="2749632838"/>
                  </a:ext>
                </a:extLst>
              </a:tr>
            </a:tbl>
          </a:graphicData>
        </a:graphic>
      </p:graphicFrame>
      <p:pic>
        <p:nvPicPr>
          <p:cNvPr id="7" name="Grafik 6">
            <a:extLst>
              <a:ext uri="{FF2B5EF4-FFF2-40B4-BE49-F238E27FC236}">
                <a16:creationId xmlns:a16="http://schemas.microsoft.com/office/drawing/2014/main" id="{B7AEF281-8526-40B0-A274-F0294A9D58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8294" y="67009"/>
            <a:ext cx="743776" cy="1085182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AAB9B47-F6EF-436E-9F31-B7B3E16E174C}"/>
              </a:ext>
            </a:extLst>
          </p:cNvPr>
          <p:cNvSpPr txBox="1"/>
          <p:nvPr/>
        </p:nvSpPr>
        <p:spPr>
          <a:xfrm>
            <a:off x="677334" y="6087548"/>
            <a:ext cx="850133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dirty="0"/>
              <a:t>https://www.gaz-reichelsheim.de/index.php/angebote/auslandspraktikum</a:t>
            </a:r>
          </a:p>
        </p:txBody>
      </p:sp>
    </p:spTree>
    <p:extLst>
      <p:ext uri="{BB962C8B-B14F-4D97-AF65-F5344CB8AC3E}">
        <p14:creationId xmlns:p14="http://schemas.microsoft.com/office/powerpoint/2010/main" val="332247643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590</Words>
  <Application>Microsoft Office PowerPoint</Application>
  <PresentationFormat>Breitbild</PresentationFormat>
  <Paragraphs>135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Facette</vt:lpstr>
      <vt:lpstr>Gemeinsam ans Ziel – Willkommen an der GAZ</vt:lpstr>
      <vt:lpstr>GAZ und EUROPA</vt:lpstr>
      <vt:lpstr>GAZ und Europa  GA(n)Z nach dem Motto: Einheit in Vielfalt </vt:lpstr>
      <vt:lpstr>Austauschprogramm</vt:lpstr>
      <vt:lpstr>Schulpartnerschaft</vt:lpstr>
      <vt:lpstr>Schulpartnerschaft</vt:lpstr>
      <vt:lpstr>Schulpartnerschaft</vt:lpstr>
      <vt:lpstr>Auslandspraktikum  Praktikum – kein Urlaub </vt:lpstr>
      <vt:lpstr>Auslandspraktikum  Destinationen</vt:lpstr>
      <vt:lpstr>GAZ in Europa</vt:lpstr>
      <vt:lpstr>Auslandspraktikum  Finanzierung</vt:lpstr>
      <vt:lpstr>PowerPoint-Präsentation</vt:lpstr>
      <vt:lpstr>Einblick in Projekte</vt:lpstr>
      <vt:lpstr>Europatag</vt:lpstr>
      <vt:lpstr>Fragen – Anregungen – Kontakte?  Dankeschön für Ihr Interesse!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GAZ und EUROPA</dc:title>
  <dc:creator>Patrick Eckert</dc:creator>
  <cp:lastModifiedBy>Patrick Eckert</cp:lastModifiedBy>
  <cp:revision>35</cp:revision>
  <dcterms:created xsi:type="dcterms:W3CDTF">2021-02-05T15:49:04Z</dcterms:created>
  <dcterms:modified xsi:type="dcterms:W3CDTF">2021-02-19T09:09:26Z</dcterms:modified>
</cp:coreProperties>
</file>